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Tahom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Tahoma-bold.fntdata"/><Relationship Id="rId21" Type="http://schemas.openxmlformats.org/officeDocument/2006/relationships/font" Target="fonts/Tahom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">
  <p:cSld name="Cap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1" y="1609039"/>
            <a:ext cx="6422081" cy="418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/>
          <p:nvPr>
            <p:ph idx="2" type="pic"/>
          </p:nvPr>
        </p:nvSpPr>
        <p:spPr>
          <a:xfrm>
            <a:off x="6667500" y="1"/>
            <a:ext cx="552449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texto + objeto2">
  <p:cSld name="Título + texto + objeto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1323703" y="1479465"/>
            <a:ext cx="5157787" cy="4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2" type="body"/>
          </p:nvPr>
        </p:nvSpPr>
        <p:spPr>
          <a:xfrm>
            <a:off x="1323703" y="49826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18"/>
          <p:cNvSpPr txBox="1"/>
          <p:nvPr>
            <p:ph idx="3" type="body"/>
          </p:nvPr>
        </p:nvSpPr>
        <p:spPr>
          <a:xfrm>
            <a:off x="6681517" y="498269"/>
            <a:ext cx="5171188" cy="5192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8" name="Google Shape;118;p18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idx="4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2 coluna texto">
  <p:cSld name="Título + 2 coluna texto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1323704" y="498269"/>
            <a:ext cx="10529001" cy="94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19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2" type="body"/>
          </p:nvPr>
        </p:nvSpPr>
        <p:spPr>
          <a:xfrm>
            <a:off x="1323703" y="1672050"/>
            <a:ext cx="5157787" cy="4241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3" type="body"/>
          </p:nvPr>
        </p:nvSpPr>
        <p:spPr>
          <a:xfrm>
            <a:off x="6693224" y="1672050"/>
            <a:ext cx="5157787" cy="4241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simples">
  <p:cSld name="Texto simple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1323704" y="498270"/>
            <a:ext cx="10529001" cy="5406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" name="Google Shape;137;p20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texto">
  <p:cSld name="Título + text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323704" y="498269"/>
            <a:ext cx="10529001" cy="94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1323704" y="1672050"/>
            <a:ext cx="10529001" cy="4232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simples 2 colunas">
  <p:cSld name="Texto simples 2 coluna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1323703" y="498270"/>
            <a:ext cx="5157787" cy="5415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2" type="body"/>
          </p:nvPr>
        </p:nvSpPr>
        <p:spPr>
          <a:xfrm>
            <a:off x="6693224" y="498269"/>
            <a:ext cx="5157787" cy="5415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texto + imagem1">
  <p:cSld name="Título + texto + imagem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1323703" y="498269"/>
            <a:ext cx="105156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None/>
              <a:defRPr b="1" sz="2800">
                <a:solidFill>
                  <a:srgbClr val="1E4E7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22"/>
          <p:cNvSpPr/>
          <p:nvPr>
            <p:ph idx="2" type="pic"/>
          </p:nvPr>
        </p:nvSpPr>
        <p:spPr>
          <a:xfrm>
            <a:off x="6681516" y="1527999"/>
            <a:ext cx="5157787" cy="4193533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2"/>
          <p:cNvSpPr txBox="1"/>
          <p:nvPr>
            <p:ph idx="3" type="body"/>
          </p:nvPr>
        </p:nvSpPr>
        <p:spPr>
          <a:xfrm>
            <a:off x="1323703" y="1527998"/>
            <a:ext cx="5157787" cy="4369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6" name="Google Shape;156;p22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idx="4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texto + imagem">
  <p:cSld name="Título + texto + imagem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1323703" y="49826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None/>
              <a:defRPr b="1" sz="2800">
                <a:solidFill>
                  <a:srgbClr val="1E4E7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23"/>
          <p:cNvSpPr txBox="1"/>
          <p:nvPr>
            <p:ph idx="2" type="body"/>
          </p:nvPr>
        </p:nvSpPr>
        <p:spPr>
          <a:xfrm>
            <a:off x="6681516" y="49826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None/>
              <a:defRPr b="1" sz="2800">
                <a:solidFill>
                  <a:srgbClr val="1E4E7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23"/>
          <p:cNvSpPr/>
          <p:nvPr>
            <p:ph idx="3" type="pic"/>
          </p:nvPr>
        </p:nvSpPr>
        <p:spPr>
          <a:xfrm>
            <a:off x="6681516" y="1527999"/>
            <a:ext cx="5157787" cy="4193533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"/>
          <p:cNvSpPr txBox="1"/>
          <p:nvPr>
            <p:ph idx="4" type="body"/>
          </p:nvPr>
        </p:nvSpPr>
        <p:spPr>
          <a:xfrm>
            <a:off x="1323703" y="1527998"/>
            <a:ext cx="5157787" cy="4369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8" name="Google Shape;168;p23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idx="5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texto + objeto1">
  <p:cSld name="Título + texto + objeto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1323702" y="498269"/>
            <a:ext cx="10527308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7" name="Google Shape;177;p24"/>
          <p:cNvSpPr txBox="1"/>
          <p:nvPr>
            <p:ph idx="2" type="body"/>
          </p:nvPr>
        </p:nvSpPr>
        <p:spPr>
          <a:xfrm>
            <a:off x="1323703" y="1527998"/>
            <a:ext cx="5157787" cy="4369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3" type="body"/>
          </p:nvPr>
        </p:nvSpPr>
        <p:spPr>
          <a:xfrm>
            <a:off x="6681517" y="1527999"/>
            <a:ext cx="5171188" cy="4163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79" name="Google Shape;179;p24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>
            <p:ph idx="4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Título + texto + objeto">
  <p:cSld name="2Título + texto + objeto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1323703" y="49826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8" name="Google Shape;188;p25"/>
          <p:cNvSpPr txBox="1"/>
          <p:nvPr>
            <p:ph idx="2" type="body"/>
          </p:nvPr>
        </p:nvSpPr>
        <p:spPr>
          <a:xfrm>
            <a:off x="6681516" y="49826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9" name="Google Shape;189;p25"/>
          <p:cNvSpPr txBox="1"/>
          <p:nvPr>
            <p:ph idx="3" type="body"/>
          </p:nvPr>
        </p:nvSpPr>
        <p:spPr>
          <a:xfrm>
            <a:off x="1323703" y="1527998"/>
            <a:ext cx="5157787" cy="4369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4" type="body"/>
          </p:nvPr>
        </p:nvSpPr>
        <p:spPr>
          <a:xfrm>
            <a:off x="6681517" y="1527999"/>
            <a:ext cx="5171188" cy="4163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1" name="Google Shape;191;p25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>
            <p:ph idx="5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imagem + objeto">
  <p:cSld name="Título + imagem + objeto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1323703" y="49826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0" name="Google Shape;200;p26"/>
          <p:cNvSpPr txBox="1"/>
          <p:nvPr>
            <p:ph idx="2" type="body"/>
          </p:nvPr>
        </p:nvSpPr>
        <p:spPr>
          <a:xfrm>
            <a:off x="6681516" y="49826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1" name="Google Shape;201;p26"/>
          <p:cNvSpPr/>
          <p:nvPr>
            <p:ph idx="3" type="pic"/>
          </p:nvPr>
        </p:nvSpPr>
        <p:spPr>
          <a:xfrm>
            <a:off x="1323703" y="1528000"/>
            <a:ext cx="5157787" cy="4158211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6"/>
          <p:cNvSpPr txBox="1"/>
          <p:nvPr>
            <p:ph idx="4" type="body"/>
          </p:nvPr>
        </p:nvSpPr>
        <p:spPr>
          <a:xfrm>
            <a:off x="6681517" y="1528000"/>
            <a:ext cx="5171188" cy="4158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3" name="Google Shape;203;p26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>
            <p:ph idx="5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8" name="Google Shape;208;p26"/>
          <p:cNvSpPr txBox="1"/>
          <p:nvPr>
            <p:ph idx="6" type="body"/>
          </p:nvPr>
        </p:nvSpPr>
        <p:spPr>
          <a:xfrm>
            <a:off x="1323703" y="5777745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9" name="Google Shape;209;p26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texto + imagem2">
  <p:cSld name="Título + texto + imagem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/>
          <p:nvPr>
            <p:ph idx="2" type="pic"/>
          </p:nvPr>
        </p:nvSpPr>
        <p:spPr>
          <a:xfrm>
            <a:off x="6681517" y="498270"/>
            <a:ext cx="5171188" cy="5192996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1323703" y="1479465"/>
            <a:ext cx="5157787" cy="4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4" name="Google Shape;214;p27"/>
          <p:cNvSpPr txBox="1"/>
          <p:nvPr>
            <p:ph idx="3" type="body"/>
          </p:nvPr>
        </p:nvSpPr>
        <p:spPr>
          <a:xfrm>
            <a:off x="1323703" y="49826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5" name="Google Shape;215;p27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>
            <p:ph idx="4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texto + 2 imagem">
  <p:cSld name="Título + texto + 2 imagem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1323703" y="1479465"/>
            <a:ext cx="5157787" cy="4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4" name="Google Shape;224;p28"/>
          <p:cNvSpPr txBox="1"/>
          <p:nvPr>
            <p:ph idx="2" type="body"/>
          </p:nvPr>
        </p:nvSpPr>
        <p:spPr>
          <a:xfrm>
            <a:off x="1323703" y="49826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5" name="Google Shape;225;p28"/>
          <p:cNvSpPr/>
          <p:nvPr>
            <p:ph idx="3" type="pic"/>
          </p:nvPr>
        </p:nvSpPr>
        <p:spPr>
          <a:xfrm>
            <a:off x="6681517" y="498270"/>
            <a:ext cx="5171188" cy="247135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8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>
            <p:ph idx="4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1" name="Google Shape;231;p28"/>
          <p:cNvSpPr/>
          <p:nvPr>
            <p:ph idx="5" type="pic"/>
          </p:nvPr>
        </p:nvSpPr>
        <p:spPr>
          <a:xfrm>
            <a:off x="6681517" y="3140535"/>
            <a:ext cx="5171188" cy="2471354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28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m">
  <p:cSld name="4 imagem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/>
          <p:nvPr>
            <p:ph idx="2" type="pic"/>
          </p:nvPr>
        </p:nvSpPr>
        <p:spPr>
          <a:xfrm>
            <a:off x="6681517" y="498270"/>
            <a:ext cx="5171188" cy="2471354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9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1" name="Google Shape;241;p29"/>
          <p:cNvSpPr/>
          <p:nvPr>
            <p:ph idx="3" type="pic"/>
          </p:nvPr>
        </p:nvSpPr>
        <p:spPr>
          <a:xfrm>
            <a:off x="6681517" y="3140535"/>
            <a:ext cx="5171188" cy="2471354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9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9"/>
          <p:cNvSpPr/>
          <p:nvPr>
            <p:ph idx="4" type="pic"/>
          </p:nvPr>
        </p:nvSpPr>
        <p:spPr>
          <a:xfrm>
            <a:off x="1323703" y="3140535"/>
            <a:ext cx="5171188" cy="247135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9"/>
          <p:cNvSpPr/>
          <p:nvPr>
            <p:ph idx="5" type="pic"/>
          </p:nvPr>
        </p:nvSpPr>
        <p:spPr>
          <a:xfrm>
            <a:off x="1323703" y="498270"/>
            <a:ext cx="5171188" cy="2471354"/>
          </a:xfrm>
          <a:prstGeom prst="rect">
            <a:avLst/>
          </a:prstGeom>
          <a:noFill/>
          <a:ln>
            <a:noFill/>
          </a:ln>
        </p:spPr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texto + imagem + objeto">
  <p:cSld name="Título + texto + imagem + objeto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1323703" y="1479465"/>
            <a:ext cx="5157787" cy="4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8" name="Google Shape;248;p30"/>
          <p:cNvSpPr txBox="1"/>
          <p:nvPr>
            <p:ph idx="2" type="body"/>
          </p:nvPr>
        </p:nvSpPr>
        <p:spPr>
          <a:xfrm>
            <a:off x="1323703" y="49826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9" name="Google Shape;249;p30"/>
          <p:cNvSpPr txBox="1"/>
          <p:nvPr>
            <p:ph idx="3" type="body"/>
          </p:nvPr>
        </p:nvSpPr>
        <p:spPr>
          <a:xfrm>
            <a:off x="6681515" y="3130237"/>
            <a:ext cx="5171188" cy="249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50" name="Google Shape;250;p30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/>
          <p:nvPr>
            <p:ph idx="4" type="pic"/>
          </p:nvPr>
        </p:nvSpPr>
        <p:spPr>
          <a:xfrm>
            <a:off x="6681517" y="498270"/>
            <a:ext cx="5171188" cy="2471354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30"/>
          <p:cNvSpPr txBox="1"/>
          <p:nvPr>
            <p:ph idx="5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ertura">
  <p:cSld name="Abertura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>
            <p:ph idx="2" type="pic"/>
          </p:nvPr>
        </p:nvSpPr>
        <p:spPr>
          <a:xfrm>
            <a:off x="0" y="1"/>
            <a:ext cx="12192000" cy="4181293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"/>
          <p:cNvSpPr txBox="1"/>
          <p:nvPr>
            <p:ph type="ctrTitle"/>
          </p:nvPr>
        </p:nvSpPr>
        <p:spPr>
          <a:xfrm>
            <a:off x="1" y="4181294"/>
            <a:ext cx="12203079" cy="1413136"/>
          </a:xfrm>
          <a:prstGeom prst="rect">
            <a:avLst/>
          </a:prstGeom>
          <a:solidFill>
            <a:srgbClr val="005388"/>
          </a:solidFill>
          <a:ln cap="flat" cmpd="sng" w="9525">
            <a:solidFill>
              <a:srgbClr val="005388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1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-1" y="5943489"/>
            <a:ext cx="12203081" cy="584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+ imagem">
  <p:cSld name="Texto + imagem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>
            <p:ph idx="2" type="pic"/>
          </p:nvPr>
        </p:nvSpPr>
        <p:spPr>
          <a:xfrm>
            <a:off x="6681517" y="498270"/>
            <a:ext cx="5171188" cy="5192996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1323703" y="498270"/>
            <a:ext cx="5157787" cy="5398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1" name="Google Shape;261;p31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>
            <p:ph idx="3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" name="Google Shape;266;p31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+ objeto">
  <p:cSld name="Texto + objeto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6681517" y="498269"/>
            <a:ext cx="5171188" cy="5192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70" name="Google Shape;270;p32"/>
          <p:cNvSpPr txBox="1"/>
          <p:nvPr>
            <p:ph idx="2" type="body"/>
          </p:nvPr>
        </p:nvSpPr>
        <p:spPr>
          <a:xfrm>
            <a:off x="1323703" y="498270"/>
            <a:ext cx="5157787" cy="5398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1" name="Google Shape;271;p32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>
            <p:ph idx="3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total">
  <p:cSld name="Imagem total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>
            <p:ph idx="2" type="pic"/>
          </p:nvPr>
        </p:nvSpPr>
        <p:spPr>
          <a:xfrm>
            <a:off x="731736" y="1"/>
            <a:ext cx="11460263" cy="6866565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33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o total">
  <p:cSld name="Objeto total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731736" y="0"/>
            <a:ext cx="11460264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5" name="Google Shape;285;p34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topo + título + texto">
  <p:cSld name="Imagem topo + título + texto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/>
          <p:nvPr>
            <p:ph idx="2" type="pic"/>
          </p:nvPr>
        </p:nvSpPr>
        <p:spPr>
          <a:xfrm>
            <a:off x="731736" y="1"/>
            <a:ext cx="11460264" cy="2162175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1323702" y="3408056"/>
            <a:ext cx="10529001" cy="223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1" name="Google Shape;291;p35"/>
          <p:cNvSpPr txBox="1"/>
          <p:nvPr>
            <p:ph idx="3" type="body"/>
          </p:nvPr>
        </p:nvSpPr>
        <p:spPr>
          <a:xfrm>
            <a:off x="1323704" y="2446714"/>
            <a:ext cx="1052900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 sz="28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2" name="Google Shape;292;p35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5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>
            <p:ph idx="4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7" name="Google Shape;297;p35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topo + texto">
  <p:cSld name="Imagem topo + texto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/>
          <p:nvPr>
            <p:ph idx="2" type="pic"/>
          </p:nvPr>
        </p:nvSpPr>
        <p:spPr>
          <a:xfrm>
            <a:off x="731736" y="1"/>
            <a:ext cx="11460264" cy="2162175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1323702" y="2447926"/>
            <a:ext cx="10529001" cy="3103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2" name="Google Shape;302;p36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 txBox="1"/>
          <p:nvPr>
            <p:ph idx="3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7" name="Google Shape;307;p36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8" name="Google Shape;30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imagem">
  <p:cSld name="Título + imagem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/>
          <p:nvPr>
            <p:ph idx="2" type="pic"/>
          </p:nvPr>
        </p:nvSpPr>
        <p:spPr>
          <a:xfrm>
            <a:off x="1323702" y="1519761"/>
            <a:ext cx="10529001" cy="4171504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1323702" y="498269"/>
            <a:ext cx="1052900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>
                <a:solidFill>
                  <a:srgbClr val="005388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37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7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>
            <p:ph idx="3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7" name="Google Shape;317;p37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8" name="Google Shape;3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objeto">
  <p:cSld name="Título + objeto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1323701" y="1519761"/>
            <a:ext cx="10529003" cy="4171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21" name="Google Shape;321;p38"/>
          <p:cNvSpPr txBox="1"/>
          <p:nvPr>
            <p:ph idx="2" type="body"/>
          </p:nvPr>
        </p:nvSpPr>
        <p:spPr>
          <a:xfrm>
            <a:off x="1323702" y="498269"/>
            <a:ext cx="1052900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  <a:defRPr b="1">
                <a:solidFill>
                  <a:srgbClr val="005388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38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 txBox="1"/>
          <p:nvPr>
            <p:ph idx="3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7" name="Google Shape;327;p38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8" name="Google Shape;3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texto pequeno + imagem direita">
  <p:cSld name="Título + texto pequeno + imagem direita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title"/>
          </p:nvPr>
        </p:nvSpPr>
        <p:spPr>
          <a:xfrm>
            <a:off x="1327474" y="498268"/>
            <a:ext cx="3932237" cy="155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88"/>
              </a:buClr>
              <a:buSzPts val="2800"/>
              <a:buFont typeface="Calibri"/>
              <a:buNone/>
              <a:defRPr b="1" sz="2800">
                <a:solidFill>
                  <a:srgbClr val="005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9"/>
          <p:cNvSpPr txBox="1"/>
          <p:nvPr>
            <p:ph idx="1" type="body"/>
          </p:nvPr>
        </p:nvSpPr>
        <p:spPr>
          <a:xfrm>
            <a:off x="1327474" y="2281646"/>
            <a:ext cx="3932237" cy="3615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2" name="Google Shape;332;p39"/>
          <p:cNvSpPr/>
          <p:nvPr>
            <p:ph idx="2" type="pic"/>
          </p:nvPr>
        </p:nvSpPr>
        <p:spPr>
          <a:xfrm>
            <a:off x="5515427" y="1"/>
            <a:ext cx="6676572" cy="5691265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39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9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39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>
            <p:ph idx="3" type="body"/>
          </p:nvPr>
        </p:nvSpPr>
        <p:spPr>
          <a:xfrm>
            <a:off x="6694917" y="578280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8" name="Google Shape;338;p39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9" name="Google Shape;3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texto pequeno + imagem esquerda">
  <p:cSld name="Título + texto pequeno + imagem esquerda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7918774" y="498268"/>
            <a:ext cx="3932237" cy="155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88"/>
              </a:buClr>
              <a:buSzPts val="2800"/>
              <a:buFont typeface="Calibri"/>
              <a:buNone/>
              <a:defRPr b="1" sz="2800">
                <a:solidFill>
                  <a:srgbClr val="0053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0"/>
          <p:cNvSpPr txBox="1"/>
          <p:nvPr>
            <p:ph idx="1" type="body"/>
          </p:nvPr>
        </p:nvSpPr>
        <p:spPr>
          <a:xfrm>
            <a:off x="7918774" y="2281646"/>
            <a:ext cx="3932237" cy="3615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43" name="Google Shape;343;p40"/>
          <p:cNvSpPr/>
          <p:nvPr>
            <p:ph idx="2" type="pic"/>
          </p:nvPr>
        </p:nvSpPr>
        <p:spPr>
          <a:xfrm>
            <a:off x="1323703" y="498269"/>
            <a:ext cx="6118496" cy="5195088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0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0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0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2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 txBox="1"/>
          <p:nvPr>
            <p:ph idx="3" type="body"/>
          </p:nvPr>
        </p:nvSpPr>
        <p:spPr>
          <a:xfrm>
            <a:off x="1323703" y="5784891"/>
            <a:ext cx="5157787" cy="119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sz="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50" name="Google Shape;3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ídeo">
  <p:cSld name="Vídeo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5370" y="1954752"/>
            <a:ext cx="8085665" cy="354248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2545369" y="1206271"/>
            <a:ext cx="8085664" cy="551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000"/>
              <a:buNone/>
              <a:defRPr b="0" sz="20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4" name="Google Shape;354;p41"/>
          <p:cNvSpPr txBox="1"/>
          <p:nvPr>
            <p:ph idx="2" type="body"/>
          </p:nvPr>
        </p:nvSpPr>
        <p:spPr>
          <a:xfrm>
            <a:off x="2545371" y="5662967"/>
            <a:ext cx="8085664" cy="169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5" name="Google Shape;355;p41"/>
          <p:cNvSpPr/>
          <p:nvPr/>
        </p:nvSpPr>
        <p:spPr>
          <a:xfrm>
            <a:off x="1" y="0"/>
            <a:ext cx="731737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0" y="6656174"/>
            <a:ext cx="12192000" cy="111211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1"/>
          <p:cNvSpPr/>
          <p:nvPr/>
        </p:nvSpPr>
        <p:spPr>
          <a:xfrm>
            <a:off x="4635" y="658986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41"/>
          <p:cNvPicPr preferRelativeResize="0"/>
          <p:nvPr/>
        </p:nvPicPr>
        <p:blipFill rotWithShape="1">
          <a:blip r:embed="rId3">
            <a:alphaModFix/>
          </a:blip>
          <a:srcRect b="0" l="0" r="84913" t="0"/>
          <a:stretch/>
        </p:blipFill>
        <p:spPr>
          <a:xfrm>
            <a:off x="148351" y="3848570"/>
            <a:ext cx="525112" cy="261039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>
            <p:ph idx="3" type="body"/>
          </p:nvPr>
        </p:nvSpPr>
        <p:spPr>
          <a:xfrm>
            <a:off x="2545369" y="496390"/>
            <a:ext cx="8085664" cy="544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388"/>
              </a:buClr>
              <a:buSzPts val="2400"/>
              <a:buNone/>
              <a:defRPr b="1" sz="2400">
                <a:solidFill>
                  <a:srgbClr val="0053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0" name="Google Shape;360;p41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1" name="Google Shape;36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295099" y="890045"/>
            <a:ext cx="1321936" cy="2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3049" y="700193"/>
            <a:ext cx="10225903" cy="54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2896802" y="1896570"/>
            <a:ext cx="668105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b="1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896801" y="51816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  <a:defRPr sz="14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">
  <p:cSld name="Fechamento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388"/>
          </a:solidFill>
          <a:ln cap="flat" cmpd="sng" w="12700">
            <a:solidFill>
              <a:srgbClr val="0053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7"/>
          <p:cNvGrpSpPr/>
          <p:nvPr/>
        </p:nvGrpSpPr>
        <p:grpSpPr>
          <a:xfrm>
            <a:off x="273613" y="568736"/>
            <a:ext cx="525112" cy="5386075"/>
            <a:chOff x="205210" y="568735"/>
            <a:chExt cx="393834" cy="5386075"/>
          </a:xfrm>
        </p:grpSpPr>
        <p:pic>
          <p:nvPicPr>
            <p:cNvPr id="43" name="Google Shape;43;p7"/>
            <p:cNvPicPr preferRelativeResize="0"/>
            <p:nvPr/>
          </p:nvPicPr>
          <p:blipFill rotWithShape="1">
            <a:blip r:embed="rId2">
              <a:alphaModFix/>
            </a:blip>
            <a:srcRect b="0" l="0" r="84913" t="0"/>
            <a:stretch/>
          </p:blipFill>
          <p:spPr>
            <a:xfrm>
              <a:off x="205210" y="3344416"/>
              <a:ext cx="393834" cy="2610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7"/>
            <p:cNvPicPr preferRelativeResize="0"/>
            <p:nvPr/>
          </p:nvPicPr>
          <p:blipFill rotWithShape="1">
            <a:blip r:embed="rId2">
              <a:alphaModFix/>
            </a:blip>
            <a:srcRect b="0" l="0" r="84913" t="0"/>
            <a:stretch/>
          </p:blipFill>
          <p:spPr>
            <a:xfrm>
              <a:off x="205210" y="568735"/>
              <a:ext cx="393834" cy="26103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Google Shape;45;p7"/>
          <p:cNvGrpSpPr/>
          <p:nvPr/>
        </p:nvGrpSpPr>
        <p:grpSpPr>
          <a:xfrm>
            <a:off x="11406649" y="726375"/>
            <a:ext cx="525112" cy="5386075"/>
            <a:chOff x="205210" y="568735"/>
            <a:chExt cx="393834" cy="5386075"/>
          </a:xfrm>
        </p:grpSpPr>
        <p:pic>
          <p:nvPicPr>
            <p:cNvPr id="46" name="Google Shape;46;p7"/>
            <p:cNvPicPr preferRelativeResize="0"/>
            <p:nvPr/>
          </p:nvPicPr>
          <p:blipFill rotWithShape="1">
            <a:blip r:embed="rId2">
              <a:alphaModFix/>
            </a:blip>
            <a:srcRect b="0" l="0" r="84913" t="0"/>
            <a:stretch/>
          </p:blipFill>
          <p:spPr>
            <a:xfrm>
              <a:off x="205210" y="3344416"/>
              <a:ext cx="393834" cy="2610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7"/>
            <p:cNvPicPr preferRelativeResize="0"/>
            <p:nvPr/>
          </p:nvPicPr>
          <p:blipFill rotWithShape="1">
            <a:blip r:embed="rId2">
              <a:alphaModFix/>
            </a:blip>
            <a:srcRect b="0" l="0" r="84913" t="0"/>
            <a:stretch/>
          </p:blipFill>
          <p:spPr>
            <a:xfrm>
              <a:off x="205210" y="568735"/>
              <a:ext cx="393834" cy="2610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9447" y="3230278"/>
            <a:ext cx="3233106" cy="54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../../Es%20cuesti%C3%B3n%20de%20actitud.mp4" TargetMode="External"/><Relationship Id="rId4" Type="http://schemas.openxmlformats.org/officeDocument/2006/relationships/image" Target="../media/image20.jp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visao" id="366" name="Google Shape;3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0889" y="0"/>
            <a:ext cx="9144000" cy="688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 rotWithShape="1">
          <a:blip r:embed="rId4">
            <a:alphaModFix/>
          </a:blip>
          <a:srcRect b="0" l="2549" r="0" t="0"/>
          <a:stretch/>
        </p:blipFill>
        <p:spPr>
          <a:xfrm>
            <a:off x="0" y="1"/>
            <a:ext cx="898998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>
            <p:ph type="title"/>
          </p:nvPr>
        </p:nvSpPr>
        <p:spPr>
          <a:xfrm>
            <a:off x="556191" y="1609039"/>
            <a:ext cx="5502778" cy="418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pt-BR" sz="4000"/>
              <a:t>Inteligência Emocional no Trabalho</a:t>
            </a:r>
            <a:endParaRPr/>
          </a:p>
        </p:txBody>
      </p:sp>
      <p:sp>
        <p:nvSpPr>
          <p:cNvPr id="369" name="Google Shape;369;p42"/>
          <p:cNvSpPr/>
          <p:nvPr>
            <p:ph idx="2" type="pic"/>
          </p:nvPr>
        </p:nvSpPr>
        <p:spPr>
          <a:xfrm>
            <a:off x="6667500" y="1"/>
            <a:ext cx="552449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1"/>
          <p:cNvPicPr preferRelativeResize="0"/>
          <p:nvPr/>
        </p:nvPicPr>
        <p:blipFill rotWithShape="1">
          <a:blip r:embed="rId3">
            <a:alphaModFix/>
          </a:blip>
          <a:srcRect b="19961" l="55109" r="12221" t="46167"/>
          <a:stretch/>
        </p:blipFill>
        <p:spPr>
          <a:xfrm>
            <a:off x="6355889" y="3138311"/>
            <a:ext cx="5801410" cy="338191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1"/>
          <p:cNvSpPr txBox="1"/>
          <p:nvPr>
            <p:ph idx="1" type="body"/>
          </p:nvPr>
        </p:nvSpPr>
        <p:spPr>
          <a:xfrm>
            <a:off x="1198185" y="235690"/>
            <a:ext cx="10529001" cy="94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</a:pPr>
            <a:r>
              <a:rPr lang="pt-BR"/>
              <a:t> Inteligência Emocional e Social Auxiliando o Líder</a:t>
            </a:r>
            <a:endParaRPr/>
          </a:p>
        </p:txBody>
      </p:sp>
      <p:pic>
        <p:nvPicPr>
          <p:cNvPr id="436" name="Google Shape;436;p51"/>
          <p:cNvPicPr preferRelativeResize="0"/>
          <p:nvPr/>
        </p:nvPicPr>
        <p:blipFill rotWithShape="1">
          <a:blip r:embed="rId3">
            <a:alphaModFix/>
          </a:blip>
          <a:srcRect b="53708" l="55109" r="12221" t="21550"/>
          <a:stretch/>
        </p:blipFill>
        <p:spPr>
          <a:xfrm>
            <a:off x="799541" y="912669"/>
            <a:ext cx="6199570" cy="263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>
            <p:ph idx="1" type="body"/>
          </p:nvPr>
        </p:nvSpPr>
        <p:spPr>
          <a:xfrm>
            <a:off x="1198185" y="235690"/>
            <a:ext cx="10529001" cy="94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</a:pPr>
            <a:r>
              <a:rPr lang="pt-BR"/>
              <a:t> Inteligência Emocional e Social Auxiliando o Líder</a:t>
            </a:r>
            <a:endParaRPr/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3">
            <a:alphaModFix/>
          </a:blip>
          <a:srcRect b="16819" l="57220" r="4167" t="37287"/>
          <a:stretch/>
        </p:blipFill>
        <p:spPr>
          <a:xfrm>
            <a:off x="1467555" y="1180679"/>
            <a:ext cx="7191023" cy="480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>
            <p:ph idx="1" type="body"/>
          </p:nvPr>
        </p:nvSpPr>
        <p:spPr>
          <a:xfrm>
            <a:off x="1198185" y="235690"/>
            <a:ext cx="10529001" cy="94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</a:pPr>
            <a:r>
              <a:rPr lang="pt-BR"/>
              <a:t> O Resgate do Humano – Delloite Insights</a:t>
            </a:r>
            <a:endParaRPr/>
          </a:p>
        </p:txBody>
      </p:sp>
      <p:pic>
        <p:nvPicPr>
          <p:cNvPr id="448" name="Google Shape;448;p53"/>
          <p:cNvPicPr preferRelativeResize="0"/>
          <p:nvPr/>
        </p:nvPicPr>
        <p:blipFill rotWithShape="1">
          <a:blip r:embed="rId3">
            <a:alphaModFix/>
          </a:blip>
          <a:srcRect b="13398" l="28241" r="5555" t="35549"/>
          <a:stretch/>
        </p:blipFill>
        <p:spPr>
          <a:xfrm>
            <a:off x="1567676" y="1072444"/>
            <a:ext cx="9790017" cy="424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/>
          <p:nvPr>
            <p:ph idx="1" type="body"/>
          </p:nvPr>
        </p:nvSpPr>
        <p:spPr>
          <a:xfrm>
            <a:off x="1323704" y="498269"/>
            <a:ext cx="10529001" cy="94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</a:pPr>
            <a:r>
              <a:rPr lang="pt-BR"/>
              <a:t> Entrevista sobre Inteligência Emocional no Trabalho  – Célia Giro</a:t>
            </a:r>
            <a:endParaRPr/>
          </a:p>
        </p:txBody>
      </p:sp>
      <p:sp>
        <p:nvSpPr>
          <p:cNvPr id="454" name="Google Shape;454;p54"/>
          <p:cNvSpPr txBox="1"/>
          <p:nvPr>
            <p:ph idx="11" type="ftr"/>
          </p:nvPr>
        </p:nvSpPr>
        <p:spPr>
          <a:xfrm>
            <a:off x="1323704" y="6133200"/>
            <a:ext cx="105273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F7F7F"/>
                </a:solidFill>
              </a:rPr>
              <a:t>Inteligência Emocional no Trabalho</a:t>
            </a:r>
            <a:endParaRPr>
              <a:solidFill>
                <a:srgbClr val="7F7F7F"/>
              </a:solidFill>
            </a:endParaRPr>
          </a:p>
        </p:txBody>
      </p:sp>
      <p:pic>
        <p:nvPicPr>
          <p:cNvPr id="455" name="Google Shape;455;p54"/>
          <p:cNvPicPr preferRelativeResize="0"/>
          <p:nvPr/>
        </p:nvPicPr>
        <p:blipFill rotWithShape="1">
          <a:blip r:embed="rId3">
            <a:alphaModFix/>
          </a:blip>
          <a:srcRect b="10568" l="10086" r="14520" t="21045"/>
          <a:stretch/>
        </p:blipFill>
        <p:spPr>
          <a:xfrm>
            <a:off x="1241778" y="1544859"/>
            <a:ext cx="3838222" cy="468994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4"/>
          <p:cNvSpPr txBox="1"/>
          <p:nvPr>
            <p:ph idx="2" type="body"/>
          </p:nvPr>
        </p:nvSpPr>
        <p:spPr>
          <a:xfrm>
            <a:off x="5249333" y="1672050"/>
            <a:ext cx="6603372" cy="4232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Eu sou Célia Souza Giro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/>
              <a:t>Mãe da Júlia Valentina e do Lorenzo Augusto.Sou designer gráfico, empreendedora digital e Terapeuta facilitadora da Consciência. Atuo a mais de 20 anos em empresas de flexografia. Sendo mais de 15 anos em liderança de equipes e gestão de departamento. Foi nessas vivências dentro de empresas que senti a necessidade de trabalhar o indivíduo como um ser único, influênciado pelo seu Sistêma Familiar e pelo meio que pertence. Trazendo essa Consciência podemos minimizar os efeitos disfuncionais e potencializar suas forças. Através do Autoconhecimento desenvolvemos a inteligência emocional nas esferas do profissional, relacionamentos e família. Meu trabalho é ajudar pessoas no seu despertar, na expansão da Consciência e vibração quântica de energias sutis, através de técnicas Terapêuticas, Coach, Reiki e Constelação Sistêmica.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B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222" y="643467"/>
            <a:ext cx="10611555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idx="1" type="body"/>
          </p:nvPr>
        </p:nvSpPr>
        <p:spPr>
          <a:xfrm>
            <a:off x="1323704" y="498269"/>
            <a:ext cx="10529001" cy="94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375" name="Google Shape;375;p43"/>
          <p:cNvSpPr txBox="1"/>
          <p:nvPr>
            <p:ph idx="2" type="body"/>
          </p:nvPr>
        </p:nvSpPr>
        <p:spPr>
          <a:xfrm>
            <a:off x="1323704" y="1672050"/>
            <a:ext cx="10529001" cy="4232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Aula 1 – Inteligência Emocional como competência relacional.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Aula 2 –Técnicas para Inteligência Emocional.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pt-BR"/>
              <a:t>Aula 3 – Consequências e impactos das emoções no trabalho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ctrTitle"/>
          </p:nvPr>
        </p:nvSpPr>
        <p:spPr>
          <a:xfrm>
            <a:off x="1" y="4181294"/>
            <a:ext cx="12203079" cy="1413136"/>
          </a:xfrm>
          <a:prstGeom prst="rect">
            <a:avLst/>
          </a:prstGeom>
          <a:solidFill>
            <a:srgbClr val="005388"/>
          </a:solidFill>
          <a:ln cap="flat" cmpd="sng" w="9525">
            <a:solidFill>
              <a:srgbClr val="005388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pt-BR"/>
              <a:t>Inteligência Emocional no Trabalho</a:t>
            </a:r>
            <a:endParaRPr/>
          </a:p>
        </p:txBody>
      </p:sp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-1" y="5943489"/>
            <a:ext cx="12203081" cy="584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pt-BR"/>
              <a:t>Prof. Ma.  Adriana dos Santos Litvay</a:t>
            </a:r>
            <a:endParaRPr/>
          </a:p>
        </p:txBody>
      </p:sp>
      <p:sp>
        <p:nvSpPr>
          <p:cNvPr id="382" name="Google Shape;382;p44"/>
          <p:cNvSpPr txBox="1"/>
          <p:nvPr/>
        </p:nvSpPr>
        <p:spPr>
          <a:xfrm>
            <a:off x="1199771" y="624069"/>
            <a:ext cx="4222750" cy="2052637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" lIns="54000" spcFirstLastPara="1" rIns="54000" wrap="square" tIns="10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Comic Sans MS"/>
              <a:buNone/>
            </a:pPr>
            <a:r>
              <a:rPr b="1" i="1" lang="pt-BR" sz="6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 que está na pauta?</a:t>
            </a:r>
            <a:endParaRPr b="0" i="1" sz="5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perguntas.gif" id="383" name="Google Shape;3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29625"/>
            <a:ext cx="3297133" cy="382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/>
          <p:nvPr/>
        </p:nvSpPr>
        <p:spPr>
          <a:xfrm>
            <a:off x="4511676" y="333376"/>
            <a:ext cx="61563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mic Sans MS"/>
              <a:buNone/>
            </a:pPr>
            <a:r>
              <a:rPr b="1" i="0" lang="pt-BR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Comportamento - O Elemento Humano</a:t>
            </a:r>
            <a:endParaRPr/>
          </a:p>
        </p:txBody>
      </p:sp>
      <p:sp>
        <p:nvSpPr>
          <p:cNvPr descr="data:image/jpeg;base64,/9j/4AAQSkZJRgABAQAAAQABAAD/2wCEAAkGBhIPEBQPEBQVDw8PDw8PDw8QEA8PDxAQFBAVFRQQEhUXHCYeFxkkGRQUHy8gIycpLCwsFR4xNTAqNSYrLCkBCQoKDQwMFA8PFCkYFBgpKSkpKSkpKSkpKS0pKSkpKikpKSkpKSkpKSkpKSkpKSkpKSkpKSkpKSkpKSkpKSkpKf/AABEIALUBFgMBIgACEQEDEQH/xAAcAAABBQEBAQAAAAAAAAAAAAADAAECBAUGBwj/xABDEAACAgIAAwUEBgcGBAcAAAABAgADBBEFEiEGBxMxUUFhcYEUIjJykaEjQlJigpKxJDNDssHRY6KjwhU0U3N0w/D/xAAXAQEBAQEAAAAAAAAAAAAAAAAAAQID/8QAGhEBAQEAAwEAAAAAAAAAAAAAABEBEjFRAv/aAAwDAQACEQMRAD8A6pFh1WQQQ6rOjinWsMqyKLDKsKdUk1WSVYRVgRCyYWSCyQWRUQsflkwskFhUAsflhAsflgD5Y/JCcsflgD5YuWE1FqQD5Y3JC6jalAuWNyw3LG5YACsiVhysiVgAKwbLLBWRKwisVg2WWmWCZZaKjLAukuMkC6wKdiydOGCOZyVX2a11MNXj8x69FHmYnBtblBCqo6blY1SzMU1n1U9VPr7j75VImpS4ZTU38J9DKFtZUkHzEGK5EYrLuHQCeZvsL1PoT6QF7hmLAaBPkIKr6ik4oGkgh0WDQSwgkaEVYdVg1EMohUlEIBGUQgEgQEmBEBJAQpARwI4EkBAYCPH1FIEItSQEfUKjqLUnqKEQ1FqT1FAGRGhNRtQoepEiFIkSIQIrIFYYiQIlAWEEyw7LIMIFdhAssssIFhKitY55eX2ecrNLdglZxCK5lhlFoB3px0O/aPWBYQZEqbieVYPsL9lfzMqEQjCQIhMyIxRR4GogliuArh0kaHQQ6iBWF5gBs9ABsk9AAOpJPpCiqIRROJyO9bCRyiC28A6NlSLyH7vMQWE6ngvG6cyrxqG513ysCOV0b9l1PVTIrQAkgIyyYgICPFFIFFFFuBIGSgwY5cDqTryHU66nyEKJFqNuPzQFqKLcW4Dai1HjQIkRiJKRMCJEgRCGDMIgYNoRpAygTCBcQ7QLmXEVrBKziWrJWeE0BhBsIVoJpUCaQMm0GYojuKImKEayGWElZIdJGllJzveXa68Lv8PfXwlcj2Vtaof5a/rOhSc5297WVYFAR6hkNkh0FLHlQoB9cufTqBoflGtPGuG5IXznf90mUxzrlT+6bG5rB7OYWKKz+bj5Ti+G4mDkWabIs4eCfs21fSawP3bVIOvvL85ocG7TWcMybq8WwPSl5B2tbDJrQ6DFwNjY2RynQ37ZFfQAkxK+HkrbWlqHaWIlin91l2P6ywIRKNuKMTIGJjFoDLy0qQ2WMERRtnYhVUepJnlna7vaZ904G1XqGyWGmP8A7Sn7P3j190K7btV28x+HLpz4l5G1x0P1/cXPki+8/ITxntL2yyeIPzXPy1qd10oStVfoQPa37x6zFssLMWYlmYkszElmPqSfMxtQr0Xsb3svTy0Z27augXIH1rax+/8Atj3+fxnrmFxBLkW2phZW42rodqR7p8vam12a7W5HD35qW2jHdlD7NT+/X6rfvDrA+jw0lucx2U7b4/EV/RnkuA3Zjv8AbX3r+2vvHz1OkUwicW5GMTAluR3G5pF30NnoPU9BAkTIEylkcax6/t3VJ962sf6zMv7d8PTzyqT91jYf+UGBukwbGc7i94eDdclFVpsstcImqrQuyCepYDXlOgLSoixgXhWMC5hALJWeWLDKzmVNCcwLGFYwLwgbGQZpJjBNKG3FI7ikRtVw6QSCGQSVsZJx/epwA5OH4yAmzEY2aHUtUw1YPloN/CZ2Cwo9/Ue3flCvmCaWGqshHk6+Rl/t5wVcPPtprHJUeW2pR5KjrvlHuDcw+UwanIO4afQXdlneLwykHzp8Sg+7w3Oh/KV/GdYJ5b3J8SZlycc9VQ1XL6AvzKw+fKPwnqIkRKQMnIGEYXajsxXxCoU3M6orh/0bBSSAR12D06zzztV3bY2JjWXo9pateZQ7IV3v26WetvOK7zrdYFo/a5V/FxCvFNRR40oU6HsV2ar4he1NrOirXzg1lQd84HXYPTrOenc90X/nbP8A4/8A9iwrs+Ed02Lj3V5CW3l6XWxQXr0SPYdIOk7sCRQ9Jicf7a4mCCLrAbNdKa9WWn+EeXxOpEbb2a988g7cdoeL4lzbyAlNjsaRT4KuqbPKrKRzdB7fzlftB3uZN+0xR9Fr8ubo95Hx8l+W/jOGvvaxi7szu32mdizH4kwrRv7V5tn28q8/C51H4KRM67Jd+ru7n1Z3b+pg4pRHkHp+UlFuKB2fdbwjxcs3sNrjp0P/ABXBA/Beb8RPZAOk5Tu34L9HwkLDT3E3P6jm1yg/BQJ1vLCaG0C8OywLiGVdzKzyzYJWcQaC0C8KwgmErILQZhHEERAgTHjFYoR0CLDqsZEhVWR0JRCqIgsmqwPHO+inWZS37eL1/htcf0M4FBueh99r/wBqx19MVifna3+088rPWRp9E9g+E41OHVZipyfSaqrbGLF3ZuXR2T6Hm6e+dKJxPdLm+Jw4IfOi62ofdJDj/OR8p2ohE5Bo+5AmBB5wHexbrD1+1bWP+bc79zPNe9639BWPW4fkjGFeUx4opQtTouxPaNMC6y6xWfdPIqprZbnB6k+Q6TnYoHX8f7zszK2lZ+i1HpyVH9IR+9Z5/hqciTvqepPUk9ST6mNH1AaKOek3OAdi8vO0aa+Wsn++s2lfy9rfISDCmvwHsnlZx/QVnk31ufaVD+Ijr8Bueq9ne6TGx9Pkf2q0aP1xqkH3J7f4tzuascKAqgADoABoAeggeb8H7nKEXeSxyHI+yOZKlPuA6n4kyrldyw8VWpt1TzqbKrNseTY5gjD3b8/Xznquo2oRUpxuUaHTQ0JIiGYSDCABhAOsssIF1lRUsWVnWXrFld0gVHWAdZcdIFklZioywTLLbJBtX7oIqlYoc1xQR0KrCqsZRCCYbhwskBFH3LSPDO+DJ5+JlfZVj0p8yGY/5hORfFKLW58rQ7L/AA2Mh/NZt94t/PxXKPpaE/krVP8AtjdosXkxOGEf4mHe5+JzLT/qIV6R3LWf2bIHpkp+dI/2nonNPNO5d/0OUP8Aj0n/AKRE9Ea0AbPQDzPsEgNzRi05HjfeVhYu1D/SLB05KNP197/ZH4zguM97OXdtaAuKh9q/pLf5j0HyED1zinF6cZee+xKV9XYLv4DzPynkHeF2tpziiUczJWxYuy8it019UHr6+c5HJyXtYvYzWOfN3Yux+ZgpQ8UUUoUfUUUBbmt2f7NW5raRqqU3o2XWon8q75mPwEyYivu/KB7f2Y7scPH1Y/8Aa7R1535TWD+4g6fM7nbpWB5DQHu8p8tpYV+ySv3SV/pLtHHsqv7GRcvwvt1+G5IPpncfc+dqO33EU8su0+5yrj/mEv0963El87Ef79Ff/bqB7zKWBxanIBNFqXcpKtyMGKkHRDDzHUTxuzvczWUqy0/WBHMq2Iw2NbH1jONx8l62DozJYPJ0Yq/4jrA+n5AieM8D73cujS5AGUntY/o7v5h0b5j5z0PgXeFhZmlSzwrW/wAG7Vbk+in7LfIwOgYQTLDGQYSJFd1gGSW2EEwloqMkGyS0yyDLFFNkkDXLbJIFZaKhrilnkiii+LZLxZlDLkxlSFafiyQsmTZnhQWYhVHmSQAPiT0nN8U7zsWjohOS4/Vq1yb97np+G4V5T2ryOfPyn/ay7z/1D/tOm7wccJhcI1rf/h55hsbHN4bgkfxGcPlZHiWPYehd3cj05mJ1+cla5OtknoB16nQHQQOp7LdtbOGpatSK7X+GQzluVOUMN8o8/Me0eUo8Y7U5WZ/f3My734YPJUPgi9Px3Mkny+EYGBKSEiJIShR5a4dwq7Jbkore1vaEUkD4nyHznecC7nLX02XYKl8zVV9ez4Fz9UfIGQecgb6AbJ6ADzJ9BLj8FyV6tj3AHqCabNEevlPfuB9i8TD0aalD/wDqN9e0/wAR6/hqbgqEUfLdisv2lZPvKy/1kBYJ9TPio3moPxAMpX9msSz7ePS/3qaz/pFHzOGj7n0Nf3d8Ofzxah90Mn+UiZ1/dFw1vKt0+5dYAPkSYo8Linsd/cphn7Ft6fxVsPzXf5zPv7jh/h5Z+D0g/mGlo8sinoV/cplD7F9L/FLE/wB5m5PdPxBPIVP923X+YCQcfGh83Csosam0BbK25WUFWAOgfMdIGUNGMnTUznSAuT5BFLn8BNnD7EZ932MawA+2xRUv4vqBPgXbzNwtCu02Vj/Bu3ZXr0G+q/IiegcE73sa7S5KnFf2uN2Uk/EDmX5g/Gcxid0GY/Wx6aR6be1h8gAPzm3idzlC/wB9fZZ7q1SsfidmQeg4+WlqCyp1sRuqujBlPwIjsZn8H4TVhUjHoBFalmHMxZiWOySTLDXREEaDJgmug2viArGQJgTdIG+WA+48q+PFEHLZ/amjH/vbAp/YH1n/AJR1/GcxxPvQY7XGr5f+Jb1PyQdPxM4IH8/P3yYkIv8AEeNX5J3fY1n7pOkHwUdB+Ep80Qj6hQgh3COw0PjJBYfG4a9zclaNYx/VQFj+XlAhvoJJRO14F3V3WabIYUr+wurLfh+yv5z0LgXYvExNNXWGsH+LZ+ks+RPQfICEryrgnYPMy9FK/DrP+LdutdeoH2m+QnoXAu6PHq02QTkv58vWur+UdT8zO3TQhA8pSw8GulQlaLWg8lVQqj5CWgYAPHDyFWNxbgQ8fngo24twPPFzwUbcbcHzxuaAXmjFoPmkS8AnNIONjUgXkTZBXHZHdXi232X22WubbGsKApWo37NgbM0sPsFw+n7OOjEfrW81p36/WJm2bJBrJYlPTUlY1Wq1j0RVQfgI7Wyu1sE90JVh7oF7pXe+V7MiWFWLL5XfJlS3JlOzJiJWi2RBNkzNfKgmypYlaZypA5UymyYM5MQrXOVFMb6TFEK8dWTBkK0LHQBJPkB1M2+HdlrbOr6rX3/Wf8PZ85iOm7GSDNXhfZ2/I1yIQp/Xb6ififP5TruFdmqKdHl52H6z6Y79w8hOkpOpvj6xv34wOD93dS6OQxtP7C/Ur+ftP5TteH4VdK8lSLWvoqhR8/WVqnlquyWM8t1pUtqWRbM1LoVbYhVzIzlqRrHOkrRnY+iqCT+QmT2S7UNmo/i1+BbUybr2T+jsrWyp+vqp/KZnbGxrq68Gs6fNtFbMQWC0p9exmA9nQD37IlWlL8TiFV1712Jm1nEY1VGlVesc1JYFm3+su5lrNdRj8dY5tmG6hQKK8ihwTuxCeWwEeqt6ewzM4n22eo5RrrV6sO3Ex+dmYF7rXUWL08goYfOA7XXnHNHEFBY4ljLaoGy2PcOVh8m5DMrPwmq4MOcfprr8fKv9fFtykdt/AED+GItdIOP5tt+TVjVY7JiX+DzXXXI7nkDA/VUj2y/wbtMt9Vr2qcezFeyvKqZg3hMi8xIb9ZSvUGczw7tHj4mXxBb7PDL5odByWsWXwVGxyqfbM7J8W+u8KrUtxvNSuoWKwZMSuoB7nXzG1U9PPTCIrrux/axs9bPEr8Cys1uK9klqLUD1WdfUbg+P8VyXyDgYyVnnxDa9j3WUuqtYayEKqdHy66mOKb8PPx77nrsryU+gP4NLUqmgWoLAs2+u1B9IPtO2N/4kpy7Hpr+gaVq3vrJf6Qfqk1dT030MQdV2eTIqTwrqqaK61RaVx7bbeg3vm5wPd1672ZLhXGzffl0lQoxLqqlYEkuHpDkt6HZ10mb2WycPViYdr3dVazxLMiwrsEDRt8h0PQekzqeMVYGdmDKbwUymoyKLXDeG4WkI6cwGuYEeXviA3He3duP9J5KVsONlY2OilmBsFtJsJOvaNaE0+NdqhRgjMrHi+ItRoTZ/SNaV5V6e4k/Kce9njM2WqnwcnjeAaeZSpsrqTkNmj15Sd6jY+O5sbBYHweFrm3oxB5XWxD9FA+6tln8sg6bK7XOvD6MtKw+RlLjinHDHTW2gHlB89Acx+U0+DcYXLx6shegurVtefK3ky/JgR8pwXBBfk/QkoZahw7AoctbU1qfSLquULygjqKxvz6bM1+yTPjW5GDaQxRxlVMilENd/VwgJOgH3037ZYmrGJ2gz8jxGopx/DryL6AbLrlY+FYV2QFI69PbJZfHsoPTirXSMu2qy6wtZYceutH5fq6HO5PT09s5PhzYIN/0q62q36dmHkS7LrXk8Y8p1X069esvcSy8J/AS4E4opP0bOL3h1sV+VqmfoynQ3tj11KjYbtVZRXecyrkfG8PRp52qyPE6IKiw3zc3QqfKAv41n1KLrqKmq2pspoe18mtSQN9RyuRvqBOav8S6vITGstzMWk4t9JtLWFra7OaymtyAXHKPx1NfM7a1umsY+Nk2aFdBV+ZWJ6+L0HKAN7+EIt5HH77bnpxErYUaW6682CsORvw0VOpIHn6TNzO1ttNd63VouTj1raqq7Gm2tnC86nzHU9QYDF4muFdkV5B8MXXtk1WkN4bhwOZQ3sII1ozG7QZH0kZGRWCaUxRRW/KR4rtcrsV31IGtbgdjxHP5KnsHUpW7gH2kKTqZjcWJxvpGvrfR/G5eut+Fz8u/T2Shn8fotqsrSwMzVWgLyuN/o2PtHumOeE1/ROf6/P9F5/wC9t1zeDv7O9a37JUbebx1kx0tVQ1torCV7Oi7jet+egNw+HxIXVJaPJ1Da9D7R8jsTmqWsteoVkKMais7dC48SxNeWx1CiG4O7VNZjsQSreIhAIUrZ1Oh7NN7Iw3p0LXyBvlM2yJsmmVw3RSibYoFfCwkrGlUL8B1+ZmnS2pRrlmsyYlaVLy5W8y6mluuyUaddksrbMxLYdbYGkl0Mt0zFuhlukVordCrdM1boRb4GkLZIXTPW+TW6ItaAuji6URdH8aQq/wCNF4soeNH8WSLV7xpFrJS8aLxohVw3yBtlQ3yBvliVba6Ce6VWvg2vlKstd/8AtwFlu/Pr+YgGugHtgo72yu9v5wT3SvZdKgl1u+kq2WyFl0q2WwiVt0qvZGtslZngFayCayDZpAtCiGyRLwZaNuBMvFBbigGraWUeKKGVit5aqeKKAdHh1eKKAVbIVbI0UKKtkmLIooBFskvEjxQpxZJBzFFAfxI/OYopBHxY/iRooETZItYYooA2sgzZFFAE1kC9kUUIC1krvZFFKK9lkrs8UUCta0rlo8UCBaQJjxQiJMiWiigLcUUUK//Z" id="389" name="Google Shape;389;p45"/>
          <p:cNvSpPr/>
          <p:nvPr/>
        </p:nvSpPr>
        <p:spPr>
          <a:xfrm>
            <a:off x="1592263" y="-835025"/>
            <a:ext cx="2647950" cy="172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http://2.bp.blogspot.com/-fEhFq339szE/TojRQBNTcMI/AAAAAAAAAC0/7UZkTYVZKEg/s1600/artigo%2B9%253B1.bmp" id="390" name="Google Shape;39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076" y="-20317"/>
            <a:ext cx="10516580" cy="6878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62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6"/>
          <p:cNvSpPr/>
          <p:nvPr/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oda-da-vida 2 .jpg" id="397" name="Google Shape;397;p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454" y="1398342"/>
            <a:ext cx="5057365" cy="396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6"/>
          <p:cNvSpPr/>
          <p:nvPr/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46"/>
          <p:cNvPicPr preferRelativeResize="0"/>
          <p:nvPr/>
        </p:nvPicPr>
        <p:blipFill rotWithShape="1">
          <a:blip r:embed="rId5">
            <a:alphaModFix/>
          </a:blip>
          <a:srcRect b="11750" l="25555" r="13610" t="15127"/>
          <a:stretch/>
        </p:blipFill>
        <p:spPr>
          <a:xfrm>
            <a:off x="650070" y="1694823"/>
            <a:ext cx="5129784" cy="346835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/>
        </p:nvSpPr>
        <p:spPr>
          <a:xfrm>
            <a:off x="650071" y="560128"/>
            <a:ext cx="104092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RODA DA VIDA E AS CONSEQUÊNCIAS         DA IE NO AMBIENTE DE TRABALHO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 txBox="1"/>
          <p:nvPr>
            <p:ph idx="1" type="body"/>
          </p:nvPr>
        </p:nvSpPr>
        <p:spPr>
          <a:xfrm>
            <a:off x="1322010" y="140169"/>
            <a:ext cx="10529001" cy="94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88"/>
              </a:buClr>
              <a:buSzPts val="3200"/>
              <a:buNone/>
            </a:pPr>
            <a:r>
              <a:rPr lang="pt-BR" sz="3200"/>
              <a:t>Inteligência Emocional – Inteligência Organizacional</a:t>
            </a:r>
            <a:endParaRPr/>
          </a:p>
        </p:txBody>
      </p:sp>
      <p:sp>
        <p:nvSpPr>
          <p:cNvPr id="406" name="Google Shape;406;p47"/>
          <p:cNvSpPr txBox="1"/>
          <p:nvPr>
            <p:ph idx="2" type="body"/>
          </p:nvPr>
        </p:nvSpPr>
        <p:spPr>
          <a:xfrm>
            <a:off x="1322010" y="1085159"/>
            <a:ext cx="10530695" cy="4819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07" name="Google Shape;407;p47"/>
          <p:cNvSpPr txBox="1"/>
          <p:nvPr/>
        </p:nvSpPr>
        <p:spPr>
          <a:xfrm>
            <a:off x="1049867" y="1230488"/>
            <a:ext cx="10801144" cy="5570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Autoconhecimento -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Capacidade  de reconhecer e compreender estados de espírito, emoções, impulsos, bem como o efeito desses aspectos sobre outras pessoas.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Características -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Autoconfiança, autoavaliação realista, capacidade de rir de si mesmo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Autocontrole -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Capacidade  de controlar ou redirecionar impulsos e estados de espírito perturbadores. Propensão a não julgar, e pensar antes de agir.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Características -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Confiança e integridade, Bem-estar na ambiguidade, abertura a mudanças.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Automotivação -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Paixão pelo trabalho, por motivos que não dinheiro ou status. Propensão a perseguir objetivos com energia e persistência.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Características - 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Forte impulso para alcançar o objetivo. Otimismo mesmo diante do fracasso. Comprometimento com a empresa.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i="1" sz="32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idx="1" type="body"/>
          </p:nvPr>
        </p:nvSpPr>
        <p:spPr>
          <a:xfrm>
            <a:off x="1322010" y="140169"/>
            <a:ext cx="10529001" cy="94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88"/>
              </a:buClr>
              <a:buSzPts val="3200"/>
              <a:buNone/>
            </a:pPr>
            <a:r>
              <a:rPr lang="pt-BR" sz="3200"/>
              <a:t>Inteligência Emocional  – Inteligência Organizacional</a:t>
            </a:r>
            <a:endParaRPr sz="3200"/>
          </a:p>
        </p:txBody>
      </p:sp>
      <p:sp>
        <p:nvSpPr>
          <p:cNvPr id="413" name="Google Shape;413;p48"/>
          <p:cNvSpPr txBox="1"/>
          <p:nvPr>
            <p:ph idx="2" type="body"/>
          </p:nvPr>
        </p:nvSpPr>
        <p:spPr>
          <a:xfrm>
            <a:off x="1322010" y="1085159"/>
            <a:ext cx="10530695" cy="4819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14" name="Google Shape;414;p48"/>
          <p:cNvSpPr txBox="1"/>
          <p:nvPr/>
        </p:nvSpPr>
        <p:spPr>
          <a:xfrm>
            <a:off x="857956" y="1230488"/>
            <a:ext cx="11255021" cy="3908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Empatia -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Capacidade de compreender a constituição emocional dos outros. Habilidade de tratar as pessoas de acordo com suas reações emocionais.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Características -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Habilidade para formar e reter talentos. Sensibilidade intercultural. Atendimento a clientes.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Sociabilidade -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Competência para administrar relacionamentos e criar redes.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Características -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Eficácia para liderar a mudança. Persuasão. Experiência em  construir equipes e </a:t>
            </a: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liderá-las.</a:t>
            </a: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i="1" sz="32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48"/>
          <p:cNvPicPr preferRelativeResize="0"/>
          <p:nvPr/>
        </p:nvPicPr>
        <p:blipFill rotWithShape="1">
          <a:blip r:embed="rId3">
            <a:alphaModFix/>
          </a:blip>
          <a:srcRect b="2045" l="6105" r="7420" t="12345"/>
          <a:stretch/>
        </p:blipFill>
        <p:spPr>
          <a:xfrm>
            <a:off x="4978399" y="2976217"/>
            <a:ext cx="2731911" cy="360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>
            <p:ph idx="1" type="body"/>
          </p:nvPr>
        </p:nvSpPr>
        <p:spPr>
          <a:xfrm>
            <a:off x="1322010" y="140169"/>
            <a:ext cx="10529001" cy="94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88"/>
              </a:buClr>
              <a:buSzPts val="3200"/>
              <a:buNone/>
            </a:pPr>
            <a:r>
              <a:rPr lang="pt-BR" sz="3200"/>
              <a:t>Pessoa Inteiramente Humana – Bem Estar Organizacional</a:t>
            </a:r>
            <a:endParaRPr/>
          </a:p>
        </p:txBody>
      </p:sp>
      <p:sp>
        <p:nvSpPr>
          <p:cNvPr id="421" name="Google Shape;421;p49"/>
          <p:cNvSpPr txBox="1"/>
          <p:nvPr>
            <p:ph idx="2" type="body"/>
          </p:nvPr>
        </p:nvSpPr>
        <p:spPr>
          <a:xfrm>
            <a:off x="1322010" y="1085159"/>
            <a:ext cx="10530695" cy="4819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400"/>
              <a:t>Bem-estar físico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400"/>
              <a:t> </a:t>
            </a:r>
            <a:r>
              <a:rPr lang="pt-BR" sz="3400"/>
              <a:t>É determinado pelo sucesso financeiro. Lucros, circulação de dinheiro, retorno do capital e valor das ações são os indicadores do bem-estar físico. As finanças são para a empresa o que é a água, comida e ar para o ser humano. São a fonte de energia.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3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3400"/>
              <a:t> </a:t>
            </a:r>
            <a:r>
              <a:rPr b="1" lang="pt-BR" sz="3400"/>
              <a:t>Bem-estar emocional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400"/>
              <a:t> </a:t>
            </a:r>
            <a:r>
              <a:rPr lang="pt-BR" sz="3400"/>
              <a:t>É determinado pela satisfação consigo mesmo e a qualidade dos relacionamentos. Produtividade, eficiência, qualidade e relacionamentos interpessoais são os indicadores usados para medir o bem-estar emocional. É o senso  de justiça, igualdade e reconhecimento.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400"/>
              <a:t>Bem-estar mental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400"/>
              <a:t> </a:t>
            </a:r>
            <a:r>
              <a:rPr lang="pt-BR" sz="3400"/>
              <a:t>Está relacionado com a abertura da empresa ao feedback tanto interno quanto externo. O aprendizado é fundamental para sobrevivência em um mundo competitivo. A realização externa abasteça a autoestima, enquanto que o crescimento interior abastece a criatividade. Participação e inovação são indicadores do bem-estar mental</a:t>
            </a:r>
            <a:endParaRPr b="1" sz="3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3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3400"/>
              <a:t> </a:t>
            </a:r>
            <a:r>
              <a:rPr b="1" lang="pt-BR" sz="3400"/>
              <a:t>Bem-estar espiritual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3400"/>
              <a:t> </a:t>
            </a:r>
            <a:r>
              <a:rPr lang="pt-BR" sz="3400"/>
              <a:t>É determinado pelo grau de associação interna e externa. Coesão, cooperação, parceria, alianças estratégicas, envolvimento comunitário e responsabilidade social são indicadores para esta área.</a:t>
            </a:r>
            <a:endParaRPr b="1" sz="3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/>
          <p:nvPr>
            <p:ph idx="1" type="body"/>
          </p:nvPr>
        </p:nvSpPr>
        <p:spPr>
          <a:xfrm>
            <a:off x="1198185" y="235690"/>
            <a:ext cx="10529001" cy="94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88"/>
              </a:buClr>
              <a:buSzPts val="2800"/>
              <a:buNone/>
            </a:pPr>
            <a:r>
              <a:rPr lang="pt-BR"/>
              <a:t> Inteligência Emocional e Social Auxiliando o Líder</a:t>
            </a:r>
            <a:endParaRPr/>
          </a:p>
        </p:txBody>
      </p:sp>
      <p:pic>
        <p:nvPicPr>
          <p:cNvPr id="427" name="Google Shape;427;p50"/>
          <p:cNvPicPr preferRelativeResize="0"/>
          <p:nvPr/>
        </p:nvPicPr>
        <p:blipFill rotWithShape="1">
          <a:blip r:embed="rId3">
            <a:alphaModFix/>
          </a:blip>
          <a:srcRect b="26611" l="28148" r="4444" t="22649"/>
          <a:stretch/>
        </p:blipFill>
        <p:spPr>
          <a:xfrm>
            <a:off x="1074577" y="1049867"/>
            <a:ext cx="10776215" cy="456071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0"/>
          <p:cNvSpPr txBox="1"/>
          <p:nvPr/>
        </p:nvSpPr>
        <p:spPr>
          <a:xfrm>
            <a:off x="1198185" y="6240089"/>
            <a:ext cx="111174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https://ojs.eniac.com.br/index.php/EniacPesquisa/article/view/684</a:t>
            </a:r>
            <a:endParaRPr/>
          </a:p>
        </p:txBody>
      </p:sp>
      <p:pic>
        <p:nvPicPr>
          <p:cNvPr id="429" name="Google Shape;42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8185" y="5451873"/>
            <a:ext cx="2219136" cy="68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